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9" r:id="rId7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E96"/>
    <a:srgbClr val="9DCD6C"/>
    <a:srgbClr val="9FCF6D"/>
    <a:srgbClr val="01728D"/>
    <a:srgbClr val="930F1C"/>
    <a:srgbClr val="810D18"/>
    <a:srgbClr val="6E0B14"/>
    <a:srgbClr val="991B24"/>
    <a:srgbClr val="38C8E8"/>
    <a:srgbClr val="017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20" d="100"/>
          <a:sy n="20" d="100"/>
        </p:scale>
        <p:origin x="874" y="62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5819330424740092E-2"/>
          <c:y val="8.1709618468017622E-2"/>
          <c:w val="0.93354545477815432"/>
          <c:h val="0.81806928446615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4-4E46-B175-5A6ADA6135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4-4E46-B175-5A6ADA6135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4-4E46-B175-5A6ADA613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19264"/>
        <c:axId val="387658928"/>
      </c:barChart>
      <c:catAx>
        <c:axId val="4000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7658928"/>
        <c:crosses val="autoZero"/>
        <c:auto val="1"/>
        <c:lblAlgn val="ctr"/>
        <c:lblOffset val="100"/>
        <c:noMultiLvlLbl val="0"/>
      </c:catAx>
      <c:valAx>
        <c:axId val="38765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1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 here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D-40C3-AE54-8661BE79ED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D-40C3-AE54-8661BE79EDB4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DD-40C3-AE54-8661BE79ED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18-24 years</c:v>
                </c:pt>
                <c:pt idx="1">
                  <c:v>25-34 years</c:v>
                </c:pt>
                <c:pt idx="2">
                  <c:v>35-44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18</c:v>
                </c:pt>
                <c:pt idx="1">
                  <c:v>45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DD-40C3-AE54-8661BE79ED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30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5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75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82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82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82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55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83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13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4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7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25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D92FD-82C0-4B2A-B6FD-DDBEEF16BE96}" type="datetimeFigureOut">
              <a:rPr lang="en-AU" smtClean="0"/>
              <a:t>23/03/2025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5DB88-C263-4FD4-A8C9-99B1A0AB81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55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51">
            <a:extLst>
              <a:ext uri="{FF2B5EF4-FFF2-40B4-BE49-F238E27FC236}">
                <a16:creationId xmlns:a16="http://schemas.microsoft.com/office/drawing/2014/main" id="{EBBBAD00-E934-2FF9-8C57-A9908982DF59}"/>
              </a:ext>
            </a:extLst>
          </p:cNvPr>
          <p:cNvSpPr/>
          <p:nvPr/>
        </p:nvSpPr>
        <p:spPr>
          <a:xfrm>
            <a:off x="0" y="-6924"/>
            <a:ext cx="51206404" cy="3803206"/>
          </a:xfrm>
          <a:custGeom>
            <a:avLst/>
            <a:gdLst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12020 w 41512020"/>
              <a:gd name="connsiteY2" fmla="*/ 3752489 h 3803206"/>
              <a:gd name="connsiteX3" fmla="*/ 0 w 41512020"/>
              <a:gd name="connsiteY3" fmla="*/ 3803206 h 3803206"/>
              <a:gd name="connsiteX4" fmla="*/ 0 w 41512020"/>
              <a:gd name="connsiteY4" fmla="*/ 0 h 3803206"/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00254 w 41512020"/>
              <a:gd name="connsiteY2" fmla="*/ 1632524 h 3803206"/>
              <a:gd name="connsiteX3" fmla="*/ 41512020 w 41512020"/>
              <a:gd name="connsiteY3" fmla="*/ 3752489 h 3803206"/>
              <a:gd name="connsiteX4" fmla="*/ 0 w 41512020"/>
              <a:gd name="connsiteY4" fmla="*/ 3803206 h 3803206"/>
              <a:gd name="connsiteX5" fmla="*/ 0 w 41512020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4151202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2024" h="3803206">
                <a:moveTo>
                  <a:pt x="0" y="0"/>
                </a:moveTo>
                <a:lnTo>
                  <a:pt x="41512020" y="0"/>
                </a:lnTo>
                <a:cubicBezTo>
                  <a:pt x="41512021" y="224860"/>
                  <a:pt x="41512023" y="43321"/>
                  <a:pt x="41512024" y="268181"/>
                </a:cubicBezTo>
                <a:cubicBezTo>
                  <a:pt x="33431415" y="187436"/>
                  <a:pt x="36768669" y="3737077"/>
                  <a:pt x="32463623" y="3767004"/>
                </a:cubicBezTo>
                <a:lnTo>
                  <a:pt x="0" y="38032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728D"/>
              </a:gs>
              <a:gs pos="100000">
                <a:srgbClr val="38C8E8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96FA5-2C95-537A-649E-BA63A3B81AC0}"/>
              </a:ext>
            </a:extLst>
          </p:cNvPr>
          <p:cNvSpPr txBox="1"/>
          <p:nvPr/>
        </p:nvSpPr>
        <p:spPr>
          <a:xfrm>
            <a:off x="9543035" y="151007"/>
            <a:ext cx="24356393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4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here: Short &amp; snappy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82585-FE32-23CC-DB68-A3FD405924AD}"/>
              </a:ext>
            </a:extLst>
          </p:cNvPr>
          <p:cNvSpPr txBox="1"/>
          <p:nvPr/>
        </p:nvSpPr>
        <p:spPr>
          <a:xfrm>
            <a:off x="16693804" y="2079217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2954DF-6BF2-43C3-0449-137721EBDD78}"/>
              </a:ext>
            </a:extLst>
          </p:cNvPr>
          <p:cNvGrpSpPr/>
          <p:nvPr/>
        </p:nvGrpSpPr>
        <p:grpSpPr>
          <a:xfrm>
            <a:off x="700032" y="4356527"/>
            <a:ext cx="24624000" cy="1332000"/>
            <a:chOff x="700032" y="4356527"/>
            <a:chExt cx="24624000" cy="1332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BB4A121-5AAE-2D07-0614-C6BB1DDB426D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C124A-0F16-73CC-9DFD-6145E3582B2F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Introduction and Abstract </a:t>
              </a:r>
            </a:p>
          </p:txBody>
        </p:sp>
      </p:grp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A1E59EBB-D96A-5F9A-5749-FACA5C14E812}"/>
              </a:ext>
            </a:extLst>
          </p:cNvPr>
          <p:cNvSpPr/>
          <p:nvPr/>
        </p:nvSpPr>
        <p:spPr>
          <a:xfrm>
            <a:off x="47979749" y="1312213"/>
            <a:ext cx="2526615" cy="199875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4BF5F40-D395-25F9-E04D-EC5109D77DBC}"/>
              </a:ext>
            </a:extLst>
          </p:cNvPr>
          <p:cNvSpPr/>
          <p:nvPr/>
        </p:nvSpPr>
        <p:spPr>
          <a:xfrm>
            <a:off x="44774875" y="1377087"/>
            <a:ext cx="2973940" cy="1888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1DA782BA-AE5C-8746-7439-9C84C8247B68}"/>
              </a:ext>
            </a:extLst>
          </p:cNvPr>
          <p:cNvSpPr txBox="1"/>
          <p:nvPr/>
        </p:nvSpPr>
        <p:spPr>
          <a:xfrm>
            <a:off x="16693804" y="2915929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E09FC6-845F-0F62-41D1-BA30FFF77F61}"/>
              </a:ext>
            </a:extLst>
          </p:cNvPr>
          <p:cNvSpPr txBox="1"/>
          <p:nvPr/>
        </p:nvSpPr>
        <p:spPr>
          <a:xfrm>
            <a:off x="700032" y="6088833"/>
            <a:ext cx="24624000" cy="107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Brief section covering essential background information about your project and its aims. Why does it matter and who will it impact?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Use short paragraphs or bullet points.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8E3E48-F510-CFA6-D483-B805EBA8F0B7}"/>
              </a:ext>
            </a:extLst>
          </p:cNvPr>
          <p:cNvSpPr txBox="1"/>
          <p:nvPr/>
        </p:nvSpPr>
        <p:spPr>
          <a:xfrm>
            <a:off x="700037" y="18968525"/>
            <a:ext cx="24623994" cy="71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Brief section to explain what your research project set out to achieve. </a:t>
            </a: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Clearly state the research question or hypothesis.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747A4F-8ADB-EE33-D2CC-CFA87F5FD920}"/>
              </a:ext>
            </a:extLst>
          </p:cNvPr>
          <p:cNvGrpSpPr/>
          <p:nvPr/>
        </p:nvGrpSpPr>
        <p:grpSpPr>
          <a:xfrm>
            <a:off x="948920" y="26331154"/>
            <a:ext cx="49888905" cy="2563842"/>
            <a:chOff x="948920" y="26331154"/>
            <a:chExt cx="49888905" cy="2563842"/>
          </a:xfrm>
        </p:grpSpPr>
        <p:sp>
          <p:nvSpPr>
            <p:cNvPr id="65" name="ZoneTexte 60">
              <a:extLst>
                <a:ext uri="{FF2B5EF4-FFF2-40B4-BE49-F238E27FC236}">
                  <a16:creationId xmlns:a16="http://schemas.microsoft.com/office/drawing/2014/main" id="{CA18B2F2-29D4-DF29-F561-A3B897EBFEAC}"/>
                </a:ext>
              </a:extLst>
            </p:cNvPr>
            <p:cNvSpPr txBox="1"/>
            <p:nvPr/>
          </p:nvSpPr>
          <p:spPr>
            <a:xfrm>
              <a:off x="7923170" y="26503926"/>
              <a:ext cx="23472009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7200" b="1" dirty="0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First International Conference on </a:t>
              </a:r>
              <a:r>
                <a:rPr lang="fr-FR" sz="7200" b="1" dirty="0" err="1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Sustainable</a:t>
              </a:r>
              <a:r>
                <a:rPr lang="fr-FR" sz="7200" b="1" dirty="0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 Energy </a:t>
              </a:r>
              <a:r>
                <a:rPr lang="fr-FR" sz="7200" b="1" dirty="0" err="1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Systems</a:t>
              </a:r>
              <a:r>
                <a:rPr lang="fr-FR" sz="7200" b="1" dirty="0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 (</a:t>
              </a:r>
              <a:r>
                <a:rPr lang="fr-FR" sz="7200" b="1" dirty="0" err="1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ICoSES</a:t>
              </a:r>
              <a:r>
                <a:rPr lang="fr-FR" sz="7200" b="1" dirty="0">
                  <a:solidFill>
                    <a:srgbClr val="002060"/>
                  </a:solidFill>
                  <a:latin typeface="Carbonium-Bold" pitchFamily="2" charset="0"/>
                  <a:cs typeface="Calibri" panose="020F0502020204030204" pitchFamily="34" charset="0"/>
                </a:rPr>
                <a:t>) </a:t>
              </a:r>
            </a:p>
            <a:p>
              <a:pPr algn="ctr"/>
              <a:r>
                <a:rPr lang="fr-FR" sz="6600" b="1" dirty="0">
                  <a:gradFill flip="none" rotWithShape="1">
                    <a:gsLst>
                      <a:gs pos="0">
                        <a:srgbClr val="53BE96"/>
                      </a:gs>
                      <a:gs pos="100000">
                        <a:srgbClr val="9DCD6C"/>
                      </a:gs>
                    </a:gsLst>
                    <a:lin ang="18900000" scaled="1"/>
                    <a:tileRect/>
                  </a:gradFill>
                  <a:latin typeface="Carbonium-Bold" pitchFamily="2" charset="0"/>
                  <a:cs typeface="Calibri" panose="020F0502020204030204" pitchFamily="34" charset="0"/>
                </a:rPr>
                <a:t>24, 25 and 26 April 2025</a:t>
              </a:r>
              <a:endParaRPr lang="fr-FR" sz="7200" b="1" dirty="0">
                <a:gradFill flip="none" rotWithShape="1">
                  <a:gsLst>
                    <a:gs pos="0">
                      <a:srgbClr val="53BE96"/>
                    </a:gs>
                    <a:gs pos="100000">
                      <a:srgbClr val="9DCD6C"/>
                    </a:gs>
                  </a:gsLst>
                  <a:lin ang="18900000" scaled="1"/>
                  <a:tileRect/>
                </a:gradFill>
                <a:latin typeface="Carbonium-Bold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313E13B-FD57-BD11-6D64-73214A6B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5670" y="26902867"/>
              <a:ext cx="1358184" cy="171560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24ABF6B4-7CF0-5BA3-A68F-B96F82AC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91315" y="26586317"/>
              <a:ext cx="2093926" cy="204831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C5B6CD-6D5E-5A49-0005-DA22242A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1733" y="27022031"/>
              <a:ext cx="2752476" cy="159643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AC7F847-EF08-7AAC-F9C5-512F67EA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4185" y="27559293"/>
              <a:ext cx="1236856" cy="1244307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23B1F01-0915-6B60-53D7-C3F106384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2271" y="26885677"/>
              <a:ext cx="4883761" cy="2009319"/>
            </a:xfrm>
            <a:prstGeom prst="rect">
              <a:avLst/>
            </a:prstGeom>
          </p:spPr>
        </p:pic>
        <p:pic>
          <p:nvPicPr>
            <p:cNvPr id="71" name="Image 1" descr="Une image contenant Graphique, Police, graphisme, logo&#10;&#10;Description générée automatiquement">
              <a:extLst>
                <a:ext uri="{FF2B5EF4-FFF2-40B4-BE49-F238E27FC236}">
                  <a16:creationId xmlns:a16="http://schemas.microsoft.com/office/drawing/2014/main" id="{0BA87AB9-1A48-0837-7B74-3D8C50C1E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20" y="26331154"/>
              <a:ext cx="6192789" cy="2094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3DBF1DC-2C73-1B33-283B-5BA34D091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2825" y="27048724"/>
              <a:ext cx="5715000" cy="154305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9C4E55-5027-744C-D5A3-D37DA6D36112}"/>
              </a:ext>
            </a:extLst>
          </p:cNvPr>
          <p:cNvGrpSpPr/>
          <p:nvPr/>
        </p:nvGrpSpPr>
        <p:grpSpPr>
          <a:xfrm>
            <a:off x="700031" y="17185922"/>
            <a:ext cx="24624000" cy="1332000"/>
            <a:chOff x="700032" y="4356527"/>
            <a:chExt cx="24624000" cy="13320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7CF8EB6D-F0B3-B60F-0BEA-66A03F822D0E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2847A6-1D8B-B810-8354-A04C18627577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Objectives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563F6B-C151-D05A-CD86-25A4C2EC399C}"/>
              </a:ext>
            </a:extLst>
          </p:cNvPr>
          <p:cNvGrpSpPr/>
          <p:nvPr/>
        </p:nvGrpSpPr>
        <p:grpSpPr>
          <a:xfrm>
            <a:off x="25882370" y="4356527"/>
            <a:ext cx="24624000" cy="1332000"/>
            <a:chOff x="700032" y="4356527"/>
            <a:chExt cx="24624000" cy="133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8FB7F1D-F74D-79F4-BAF2-CC2B7CA4BA94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227E06-8EAE-55BD-511B-32C60B83CF82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Methods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AD8789-8DD7-70C7-566E-8AE7FFBA823D}"/>
              </a:ext>
            </a:extLst>
          </p:cNvPr>
          <p:cNvSpPr txBox="1"/>
          <p:nvPr/>
        </p:nvSpPr>
        <p:spPr>
          <a:xfrm>
            <a:off x="25882364" y="6088833"/>
            <a:ext cx="24624000" cy="200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Succinctly describe basic parameters such as: study design, sample, duration of study, inclusion/exclusion criteria, statistical techniques, key interventions assessed, and primary outcome measures.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Use short paragraphs or bullet points. Diagrams can efficiently convey information or processes.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May include subsections such as: </a:t>
            </a:r>
          </a:p>
          <a:p>
            <a:pPr marL="435483" indent="-435483">
              <a:buFont typeface="Arial" panose="020B0604020202020204" pitchFamily="34" charset="0"/>
              <a:buChar char="•"/>
            </a:pP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435483" indent="-435483">
              <a:buFont typeface="Arial" panose="020B0604020202020204" pitchFamily="34" charset="0"/>
              <a:buChar char="•"/>
            </a:pPr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0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E5261-B999-01F1-17F0-1D6A73A5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DCBE7BDD-451C-A964-F2F0-430ED57D6B99}"/>
              </a:ext>
            </a:extLst>
          </p:cNvPr>
          <p:cNvSpPr/>
          <p:nvPr/>
        </p:nvSpPr>
        <p:spPr>
          <a:xfrm>
            <a:off x="0" y="-6924"/>
            <a:ext cx="51206404" cy="3803206"/>
          </a:xfrm>
          <a:custGeom>
            <a:avLst/>
            <a:gdLst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12020 w 41512020"/>
              <a:gd name="connsiteY2" fmla="*/ 3752489 h 3803206"/>
              <a:gd name="connsiteX3" fmla="*/ 0 w 41512020"/>
              <a:gd name="connsiteY3" fmla="*/ 3803206 h 3803206"/>
              <a:gd name="connsiteX4" fmla="*/ 0 w 41512020"/>
              <a:gd name="connsiteY4" fmla="*/ 0 h 3803206"/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00254 w 41512020"/>
              <a:gd name="connsiteY2" fmla="*/ 1632524 h 3803206"/>
              <a:gd name="connsiteX3" fmla="*/ 41512020 w 41512020"/>
              <a:gd name="connsiteY3" fmla="*/ 3752489 h 3803206"/>
              <a:gd name="connsiteX4" fmla="*/ 0 w 41512020"/>
              <a:gd name="connsiteY4" fmla="*/ 3803206 h 3803206"/>
              <a:gd name="connsiteX5" fmla="*/ 0 w 41512020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4151202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2024" h="3803206">
                <a:moveTo>
                  <a:pt x="0" y="0"/>
                </a:moveTo>
                <a:lnTo>
                  <a:pt x="41512020" y="0"/>
                </a:lnTo>
                <a:cubicBezTo>
                  <a:pt x="41512021" y="224860"/>
                  <a:pt x="41512023" y="43321"/>
                  <a:pt x="41512024" y="268181"/>
                </a:cubicBezTo>
                <a:cubicBezTo>
                  <a:pt x="33431415" y="187436"/>
                  <a:pt x="36768669" y="3737077"/>
                  <a:pt x="32463623" y="3767004"/>
                </a:cubicBezTo>
                <a:lnTo>
                  <a:pt x="0" y="38032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728D"/>
              </a:gs>
              <a:gs pos="100000">
                <a:srgbClr val="38C8E8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3E208-C0E7-A90B-9877-060E452EB4DD}"/>
              </a:ext>
            </a:extLst>
          </p:cNvPr>
          <p:cNvSpPr txBox="1"/>
          <p:nvPr/>
        </p:nvSpPr>
        <p:spPr>
          <a:xfrm>
            <a:off x="9543035" y="151007"/>
            <a:ext cx="24356393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4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here: Short &amp; snappy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4DA2F-9297-BF5D-E2E5-57B72ECF1CE7}"/>
              </a:ext>
            </a:extLst>
          </p:cNvPr>
          <p:cNvSpPr txBox="1"/>
          <p:nvPr/>
        </p:nvSpPr>
        <p:spPr>
          <a:xfrm>
            <a:off x="16693804" y="2079217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36C50C5-A91F-65C7-15B8-6FF99C07BAA2}"/>
              </a:ext>
            </a:extLst>
          </p:cNvPr>
          <p:cNvSpPr/>
          <p:nvPr/>
        </p:nvSpPr>
        <p:spPr>
          <a:xfrm>
            <a:off x="47979749" y="1312213"/>
            <a:ext cx="2526615" cy="199875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FF78BC-9843-141D-7CD8-18C9D12E4622}"/>
              </a:ext>
            </a:extLst>
          </p:cNvPr>
          <p:cNvSpPr/>
          <p:nvPr/>
        </p:nvSpPr>
        <p:spPr>
          <a:xfrm>
            <a:off x="44774875" y="1377087"/>
            <a:ext cx="2973940" cy="1888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03F1B45-D02C-BE12-406A-B1841DFB851C}"/>
              </a:ext>
            </a:extLst>
          </p:cNvPr>
          <p:cNvSpPr txBox="1"/>
          <p:nvPr/>
        </p:nvSpPr>
        <p:spPr>
          <a:xfrm>
            <a:off x="16693804" y="2915929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86C65D-94AA-79C8-8BE9-BB21CE47BE40}"/>
              </a:ext>
            </a:extLst>
          </p:cNvPr>
          <p:cNvGrpSpPr/>
          <p:nvPr/>
        </p:nvGrpSpPr>
        <p:grpSpPr>
          <a:xfrm>
            <a:off x="736370" y="4356527"/>
            <a:ext cx="49932000" cy="1332000"/>
            <a:chOff x="700032" y="4356527"/>
            <a:chExt cx="36000000" cy="1332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32C6F7D-3DC2-6AB3-3BCB-DF2900E5BCC7}"/>
                </a:ext>
              </a:extLst>
            </p:cNvPr>
            <p:cNvSpPr/>
            <p:nvPr/>
          </p:nvSpPr>
          <p:spPr>
            <a:xfrm>
              <a:off x="700032" y="4356527"/>
              <a:ext cx="36000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FCEDDF-6408-A57D-D14C-CB37588F4550}"/>
                </a:ext>
              </a:extLst>
            </p:cNvPr>
            <p:cNvSpPr txBox="1"/>
            <p:nvPr/>
          </p:nvSpPr>
          <p:spPr>
            <a:xfrm>
              <a:off x="17093193" y="4393335"/>
              <a:ext cx="3070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Results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F4E1CC-B909-13DF-5A9C-E1572E076E0D}"/>
              </a:ext>
            </a:extLst>
          </p:cNvPr>
          <p:cNvGrpSpPr/>
          <p:nvPr/>
        </p:nvGrpSpPr>
        <p:grpSpPr>
          <a:xfrm>
            <a:off x="948920" y="26331154"/>
            <a:ext cx="49888905" cy="2563842"/>
            <a:chOff x="948920" y="26331154"/>
            <a:chExt cx="49888905" cy="25638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1A42F1-A281-1DEE-FD91-D53EE77D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5670" y="26902867"/>
              <a:ext cx="1358184" cy="17156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640571-D8D7-339C-383E-BD88AF73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91315" y="26586317"/>
              <a:ext cx="2093926" cy="20483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19A4B1-59C9-48D5-A65A-3AD1FD87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1733" y="27022031"/>
              <a:ext cx="2752476" cy="15964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5F6802-66C0-8EE5-901C-3B4E2E12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4185" y="27559293"/>
              <a:ext cx="1236856" cy="124430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C87FD1-C6C6-D5C7-179D-D6ABD66EF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2271" y="26885677"/>
              <a:ext cx="4883761" cy="2009319"/>
            </a:xfrm>
            <a:prstGeom prst="rect">
              <a:avLst/>
            </a:prstGeom>
          </p:spPr>
        </p:pic>
        <p:pic>
          <p:nvPicPr>
            <p:cNvPr id="24" name="Image 1" descr="Une image contenant Graphique, Police, graphisme, logo&#10;&#10;Description générée automatiquement">
              <a:extLst>
                <a:ext uri="{FF2B5EF4-FFF2-40B4-BE49-F238E27FC236}">
                  <a16:creationId xmlns:a16="http://schemas.microsoft.com/office/drawing/2014/main" id="{9D93C88E-B5B6-048E-ECDA-CE00C4EDB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20" y="26331154"/>
              <a:ext cx="6192789" cy="2094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768D061-84EB-0911-ACC1-6B7F9651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2825" y="27048724"/>
              <a:ext cx="5715000" cy="154305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C6BD48-A384-D346-9C7B-2450D75045E1}"/>
              </a:ext>
            </a:extLst>
          </p:cNvPr>
          <p:cNvGrpSpPr/>
          <p:nvPr/>
        </p:nvGrpSpPr>
        <p:grpSpPr>
          <a:xfrm>
            <a:off x="700031" y="6004136"/>
            <a:ext cx="24624000" cy="20052000"/>
            <a:chOff x="25882364" y="6052982"/>
            <a:chExt cx="24624000" cy="19620000"/>
          </a:xfrm>
        </p:grpSpPr>
        <p:sp>
          <p:nvSpPr>
            <p:cNvPr id="4" name="TextBox 25">
              <a:extLst>
                <a:ext uri="{FF2B5EF4-FFF2-40B4-BE49-F238E27FC236}">
                  <a16:creationId xmlns:a16="http://schemas.microsoft.com/office/drawing/2014/main" id="{CC9F4AA9-26DA-277B-929D-AFC3DA8EC5F3}"/>
                </a:ext>
              </a:extLst>
            </p:cNvPr>
            <p:cNvSpPr txBox="1"/>
            <p:nvPr/>
          </p:nvSpPr>
          <p:spPr>
            <a:xfrm>
              <a:off x="25882364" y="6052982"/>
              <a:ext cx="24624000" cy="1962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This section:</a:t>
              </a:r>
            </a:p>
            <a:p>
              <a:pPr marL="326612" indent="-326612">
                <a:buFont typeface="Arial" panose="020B0604020202020204" pitchFamily="34" charset="0"/>
                <a:buChar char="•"/>
              </a:pPr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Summarises results which answer your hypothesis/research question. </a:t>
              </a:r>
            </a:p>
            <a:p>
              <a:pPr marL="326612" indent="-326612">
                <a:buFont typeface="Arial" panose="020B0604020202020204" pitchFamily="34" charset="0"/>
                <a:buChar char="•"/>
              </a:pPr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Incorporates key visuals e.g. graph, chart, diagram, table, photo. </a:t>
              </a:r>
            </a:p>
            <a:p>
              <a:pPr marL="326612" indent="-326612">
                <a:buFont typeface="Arial" panose="020B0604020202020204" pitchFamily="34" charset="0"/>
                <a:buChar char="•"/>
              </a:pPr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Often the largest section of a poster</a:t>
              </a:r>
            </a:p>
            <a:p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. Keep text left-aligned. Use short paragraphs or bullet points.</a:t>
              </a: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26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Chart 24">
              <a:extLst>
                <a:ext uri="{FF2B5EF4-FFF2-40B4-BE49-F238E27FC236}">
                  <a16:creationId xmlns:a16="http://schemas.microsoft.com/office/drawing/2014/main" id="{DAE5C978-EF29-CCC1-066F-9890318C4A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08769623"/>
                </p:ext>
              </p:extLst>
            </p:nvPr>
          </p:nvGraphicFramePr>
          <p:xfrm>
            <a:off x="32837504" y="15209903"/>
            <a:ext cx="11016486" cy="7540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0AC0-E8EB-6E68-24B0-220939765D39}"/>
              </a:ext>
            </a:extLst>
          </p:cNvPr>
          <p:cNvGrpSpPr/>
          <p:nvPr/>
        </p:nvGrpSpPr>
        <p:grpSpPr>
          <a:xfrm>
            <a:off x="25882364" y="6004136"/>
            <a:ext cx="24624000" cy="20052000"/>
            <a:chOff x="642299" y="5948642"/>
            <a:chExt cx="24624000" cy="19620000"/>
          </a:xfrm>
        </p:grpSpPr>
        <p:sp>
          <p:nvSpPr>
            <p:cNvPr id="3" name="TextBox 66">
              <a:extLst>
                <a:ext uri="{FF2B5EF4-FFF2-40B4-BE49-F238E27FC236}">
                  <a16:creationId xmlns:a16="http://schemas.microsoft.com/office/drawing/2014/main" id="{01A0D4C7-3FA8-343C-74F3-B46047ABD296}"/>
                </a:ext>
              </a:extLst>
            </p:cNvPr>
            <p:cNvSpPr txBox="1"/>
            <p:nvPr/>
          </p:nvSpPr>
          <p:spPr>
            <a:xfrm>
              <a:off x="642299" y="5948642"/>
              <a:ext cx="24624000" cy="1962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Additional text or images here.</a:t>
              </a: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" name="Chart 32">
              <a:extLst>
                <a:ext uri="{FF2B5EF4-FFF2-40B4-BE49-F238E27FC236}">
                  <a16:creationId xmlns:a16="http://schemas.microsoft.com/office/drawing/2014/main" id="{B159F2AE-B1FE-995F-831F-6583FDAB02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3950585"/>
                </p:ext>
              </p:extLst>
            </p:nvPr>
          </p:nvGraphicFramePr>
          <p:xfrm>
            <a:off x="7412120" y="10540926"/>
            <a:ext cx="11869787" cy="77217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6" name="ZoneTexte 60">
            <a:extLst>
              <a:ext uri="{FF2B5EF4-FFF2-40B4-BE49-F238E27FC236}">
                <a16:creationId xmlns:a16="http://schemas.microsoft.com/office/drawing/2014/main" id="{B99E06F3-8C59-3048-2403-5B5E67C9CFF4}"/>
              </a:ext>
            </a:extLst>
          </p:cNvPr>
          <p:cNvSpPr txBox="1"/>
          <p:nvPr/>
        </p:nvSpPr>
        <p:spPr>
          <a:xfrm>
            <a:off x="7923170" y="26503926"/>
            <a:ext cx="2347200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First International Conference on 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Sustainable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 Energy 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Systems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 (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ICoSES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fr-FR" sz="6600" b="1" dirty="0">
                <a:gradFill flip="none" rotWithShape="1">
                  <a:gsLst>
                    <a:gs pos="0">
                      <a:srgbClr val="53BE96"/>
                    </a:gs>
                    <a:gs pos="100000">
                      <a:srgbClr val="9DCD6C"/>
                    </a:gs>
                  </a:gsLst>
                  <a:lin ang="18900000" scaled="1"/>
                  <a:tileRect/>
                </a:gradFill>
                <a:latin typeface="Carbonium-Bold" pitchFamily="2" charset="0"/>
                <a:cs typeface="Calibri" panose="020F0502020204030204" pitchFamily="34" charset="0"/>
              </a:rPr>
              <a:t>24, 25 and 26 April 2025</a:t>
            </a:r>
            <a:endParaRPr lang="fr-FR" sz="7200" b="1" dirty="0">
              <a:gradFill flip="none" rotWithShape="1">
                <a:gsLst>
                  <a:gs pos="0">
                    <a:srgbClr val="53BE96"/>
                  </a:gs>
                  <a:gs pos="100000">
                    <a:srgbClr val="9DCD6C"/>
                  </a:gs>
                </a:gsLst>
                <a:lin ang="18900000" scaled="1"/>
                <a:tileRect/>
              </a:gradFill>
              <a:latin typeface="Carbonium-Bol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1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37474-B6F4-5E6B-39D2-457D2798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BD4862BC-8453-F97A-52AC-490FF0C921F3}"/>
              </a:ext>
            </a:extLst>
          </p:cNvPr>
          <p:cNvSpPr/>
          <p:nvPr/>
        </p:nvSpPr>
        <p:spPr>
          <a:xfrm>
            <a:off x="0" y="-6924"/>
            <a:ext cx="51206404" cy="3803206"/>
          </a:xfrm>
          <a:custGeom>
            <a:avLst/>
            <a:gdLst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12020 w 41512020"/>
              <a:gd name="connsiteY2" fmla="*/ 3752489 h 3803206"/>
              <a:gd name="connsiteX3" fmla="*/ 0 w 41512020"/>
              <a:gd name="connsiteY3" fmla="*/ 3803206 h 3803206"/>
              <a:gd name="connsiteX4" fmla="*/ 0 w 41512020"/>
              <a:gd name="connsiteY4" fmla="*/ 0 h 3803206"/>
              <a:gd name="connsiteX0" fmla="*/ 0 w 41512020"/>
              <a:gd name="connsiteY0" fmla="*/ 0 h 3803206"/>
              <a:gd name="connsiteX1" fmla="*/ 41512020 w 41512020"/>
              <a:gd name="connsiteY1" fmla="*/ 0 h 3803206"/>
              <a:gd name="connsiteX2" fmla="*/ 41500254 w 41512020"/>
              <a:gd name="connsiteY2" fmla="*/ 1632524 h 3803206"/>
              <a:gd name="connsiteX3" fmla="*/ 41512020 w 41512020"/>
              <a:gd name="connsiteY3" fmla="*/ 3752489 h 3803206"/>
              <a:gd name="connsiteX4" fmla="*/ 0 w 41512020"/>
              <a:gd name="connsiteY4" fmla="*/ 3803206 h 3803206"/>
              <a:gd name="connsiteX5" fmla="*/ 0 w 41512020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4151202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2"/>
              <a:gd name="connsiteY0" fmla="*/ 0 h 3803206"/>
              <a:gd name="connsiteX1" fmla="*/ 41512020 w 41512022"/>
              <a:gd name="connsiteY1" fmla="*/ 0 h 3803206"/>
              <a:gd name="connsiteX2" fmla="*/ 41512022 w 41512022"/>
              <a:gd name="connsiteY2" fmla="*/ 674581 h 3803206"/>
              <a:gd name="connsiteX3" fmla="*/ 33899130 w 41512022"/>
              <a:gd name="connsiteY3" fmla="*/ 3752489 h 3803206"/>
              <a:gd name="connsiteX4" fmla="*/ 0 w 41512022"/>
              <a:gd name="connsiteY4" fmla="*/ 3803206 h 3803206"/>
              <a:gd name="connsiteX5" fmla="*/ 0 w 41512022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3899130 w 41512024"/>
              <a:gd name="connsiteY3" fmla="*/ 3752489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  <a:gd name="connsiteX0" fmla="*/ 0 w 41512024"/>
              <a:gd name="connsiteY0" fmla="*/ 0 h 3803206"/>
              <a:gd name="connsiteX1" fmla="*/ 41512020 w 41512024"/>
              <a:gd name="connsiteY1" fmla="*/ 0 h 3803206"/>
              <a:gd name="connsiteX2" fmla="*/ 41512024 w 41512024"/>
              <a:gd name="connsiteY2" fmla="*/ 268181 h 3803206"/>
              <a:gd name="connsiteX3" fmla="*/ 32463623 w 41512024"/>
              <a:gd name="connsiteY3" fmla="*/ 3767004 h 3803206"/>
              <a:gd name="connsiteX4" fmla="*/ 0 w 41512024"/>
              <a:gd name="connsiteY4" fmla="*/ 3803206 h 3803206"/>
              <a:gd name="connsiteX5" fmla="*/ 0 w 41512024"/>
              <a:gd name="connsiteY5" fmla="*/ 0 h 38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12024" h="3803206">
                <a:moveTo>
                  <a:pt x="0" y="0"/>
                </a:moveTo>
                <a:lnTo>
                  <a:pt x="41512020" y="0"/>
                </a:lnTo>
                <a:cubicBezTo>
                  <a:pt x="41512021" y="224860"/>
                  <a:pt x="41512023" y="43321"/>
                  <a:pt x="41512024" y="268181"/>
                </a:cubicBezTo>
                <a:cubicBezTo>
                  <a:pt x="33431415" y="187436"/>
                  <a:pt x="36768669" y="3737077"/>
                  <a:pt x="32463623" y="3767004"/>
                </a:cubicBezTo>
                <a:lnTo>
                  <a:pt x="0" y="380320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728D"/>
              </a:gs>
              <a:gs pos="100000">
                <a:srgbClr val="38C8E8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77D1E-93E5-B5F2-8608-1B6677CA8A58}"/>
              </a:ext>
            </a:extLst>
          </p:cNvPr>
          <p:cNvSpPr txBox="1"/>
          <p:nvPr/>
        </p:nvSpPr>
        <p:spPr>
          <a:xfrm>
            <a:off x="9543035" y="151007"/>
            <a:ext cx="24356393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4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here: Short &amp; snappy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CCDD7-8ABC-B989-F6AB-BEFE067CE832}"/>
              </a:ext>
            </a:extLst>
          </p:cNvPr>
          <p:cNvSpPr txBox="1"/>
          <p:nvPr/>
        </p:nvSpPr>
        <p:spPr>
          <a:xfrm>
            <a:off x="16693804" y="2079217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5AC6B9-D3C3-3E84-CD25-17BAD3F1AA63}"/>
              </a:ext>
            </a:extLst>
          </p:cNvPr>
          <p:cNvGrpSpPr/>
          <p:nvPr/>
        </p:nvGrpSpPr>
        <p:grpSpPr>
          <a:xfrm>
            <a:off x="700032" y="4356527"/>
            <a:ext cx="24624000" cy="1332000"/>
            <a:chOff x="700032" y="4356527"/>
            <a:chExt cx="24624000" cy="133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A5BCA1-527D-ABD8-1E2B-E5C966ACF8EC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525E1D-E61D-EBE2-C7C3-27AB466A77F5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72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Discussion</a:t>
              </a:r>
              <a:endParaRPr lang="en-AU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98060CB-D57C-7975-510A-3049827A4084}"/>
              </a:ext>
            </a:extLst>
          </p:cNvPr>
          <p:cNvSpPr/>
          <p:nvPr/>
        </p:nvSpPr>
        <p:spPr>
          <a:xfrm>
            <a:off x="47979749" y="1312213"/>
            <a:ext cx="2526615" cy="199875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010598-8801-8289-1D73-65C2E12B38E8}"/>
              </a:ext>
            </a:extLst>
          </p:cNvPr>
          <p:cNvSpPr/>
          <p:nvPr/>
        </p:nvSpPr>
        <p:spPr>
          <a:xfrm>
            <a:off x="44774875" y="1377087"/>
            <a:ext cx="2973940" cy="1888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F9DAA41-5781-67C4-B69C-DEF8CFAB5228}"/>
              </a:ext>
            </a:extLst>
          </p:cNvPr>
          <p:cNvSpPr txBox="1"/>
          <p:nvPr/>
        </p:nvSpPr>
        <p:spPr>
          <a:xfrm>
            <a:off x="16693804" y="2915929"/>
            <a:ext cx="10054854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42077C-65B2-5ADE-1896-26C4452E2468}"/>
              </a:ext>
            </a:extLst>
          </p:cNvPr>
          <p:cNvGrpSpPr/>
          <p:nvPr/>
        </p:nvGrpSpPr>
        <p:grpSpPr>
          <a:xfrm>
            <a:off x="25882370" y="4356527"/>
            <a:ext cx="24624000" cy="1332000"/>
            <a:chOff x="700032" y="4356527"/>
            <a:chExt cx="24624000" cy="1332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42C3D7F-634C-7056-1AA6-D66E231C881E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408D4DE-9F10-4108-41A0-D5CB6BA987A3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Conclusion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DAC56B-2F81-7DAB-1876-B0504374C5E5}"/>
              </a:ext>
            </a:extLst>
          </p:cNvPr>
          <p:cNvSpPr txBox="1"/>
          <p:nvPr/>
        </p:nvSpPr>
        <p:spPr>
          <a:xfrm>
            <a:off x="25940101" y="16471187"/>
            <a:ext cx="21808714" cy="23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List your references or use QR code linked to an online reference list.</a:t>
            </a: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6B382-8DEF-9FF1-B641-963BCD1F9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029" y="16404666"/>
            <a:ext cx="1900772" cy="1900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95E12-3EB3-F113-D3F1-1D1BA790F388}"/>
              </a:ext>
            </a:extLst>
          </p:cNvPr>
          <p:cNvSpPr txBox="1"/>
          <p:nvPr/>
        </p:nvSpPr>
        <p:spPr>
          <a:xfrm>
            <a:off x="26163386" y="24041461"/>
            <a:ext cx="21816363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Contact details for the contact author.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8A599-466B-3A10-9B32-7C76BA4D2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2710" y="23983360"/>
            <a:ext cx="1944975" cy="19389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9412E-179A-331C-A5BB-68670BE9C821}"/>
              </a:ext>
            </a:extLst>
          </p:cNvPr>
          <p:cNvSpPr txBox="1"/>
          <p:nvPr/>
        </p:nvSpPr>
        <p:spPr>
          <a:xfrm>
            <a:off x="25940101" y="20707427"/>
            <a:ext cx="24624000" cy="16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Acknowledgement of funding or other support. Delete this section if not applicable.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16EE84-4A22-084E-0EEA-9725292AFE55}"/>
              </a:ext>
            </a:extLst>
          </p:cNvPr>
          <p:cNvSpPr txBox="1"/>
          <p:nvPr/>
        </p:nvSpPr>
        <p:spPr>
          <a:xfrm>
            <a:off x="42134321" y="15183743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CF54D8-E464-F9E7-B612-F1CCC4419C7B}"/>
              </a:ext>
            </a:extLst>
          </p:cNvPr>
          <p:cNvSpPr txBox="1"/>
          <p:nvPr/>
        </p:nvSpPr>
        <p:spPr>
          <a:xfrm>
            <a:off x="41642363" y="19545790"/>
            <a:ext cx="593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E0837-BD39-E360-EEDE-062DB82FD3A2}"/>
              </a:ext>
            </a:extLst>
          </p:cNvPr>
          <p:cNvSpPr txBox="1"/>
          <p:nvPr/>
        </p:nvSpPr>
        <p:spPr>
          <a:xfrm>
            <a:off x="42182114" y="22489046"/>
            <a:ext cx="485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BB8A4A-FE06-7573-6751-17AD6B3EC021}"/>
              </a:ext>
            </a:extLst>
          </p:cNvPr>
          <p:cNvSpPr txBox="1"/>
          <p:nvPr/>
        </p:nvSpPr>
        <p:spPr>
          <a:xfrm>
            <a:off x="25882370" y="5948642"/>
            <a:ext cx="24624000" cy="840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Brief reiteration of findings and their impact on research. </a:t>
            </a: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Use short paragraphs or bullet points.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6">
            <a:extLst>
              <a:ext uri="{FF2B5EF4-FFF2-40B4-BE49-F238E27FC236}">
                <a16:creationId xmlns:a16="http://schemas.microsoft.com/office/drawing/2014/main" id="{E17E8C70-2EC3-8687-9688-23D37A8D8421}"/>
              </a:ext>
            </a:extLst>
          </p:cNvPr>
          <p:cNvSpPr txBox="1"/>
          <p:nvPr/>
        </p:nvSpPr>
        <p:spPr>
          <a:xfrm>
            <a:off x="642299" y="5948642"/>
            <a:ext cx="24624000" cy="20052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Text  here.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2C742C-F1B1-A631-DA8D-7609B3C53305}"/>
              </a:ext>
            </a:extLst>
          </p:cNvPr>
          <p:cNvGrpSpPr/>
          <p:nvPr/>
        </p:nvGrpSpPr>
        <p:grpSpPr>
          <a:xfrm>
            <a:off x="25902001" y="14902607"/>
            <a:ext cx="24624000" cy="1332000"/>
            <a:chOff x="700032" y="4356527"/>
            <a:chExt cx="24624000" cy="1332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8B40DE1-EC67-B93E-322A-AC7C5670AD7A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5A5F30-576C-CBB3-69E6-B8FB9C8336A3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References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1F4805-6D68-FCAD-3806-33C70E057C7B}"/>
              </a:ext>
            </a:extLst>
          </p:cNvPr>
          <p:cNvGrpSpPr/>
          <p:nvPr/>
        </p:nvGrpSpPr>
        <p:grpSpPr>
          <a:xfrm>
            <a:off x="25940101" y="19085987"/>
            <a:ext cx="24624000" cy="1332000"/>
            <a:chOff x="700032" y="4356527"/>
            <a:chExt cx="24624000" cy="1332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7331079-CAD0-C7A7-A906-B69F6960803A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B586A4-EF63-D03A-E8C0-306C814EE134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Acknowledgement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5D31D9-F83C-1807-2C71-F5F1205CD19F}"/>
              </a:ext>
            </a:extLst>
          </p:cNvPr>
          <p:cNvGrpSpPr/>
          <p:nvPr/>
        </p:nvGrpSpPr>
        <p:grpSpPr>
          <a:xfrm>
            <a:off x="25902001" y="22545162"/>
            <a:ext cx="24624000" cy="1332000"/>
            <a:chOff x="700032" y="4356527"/>
            <a:chExt cx="24624000" cy="1332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C9DD57F-59AA-2C72-2C23-7E4721B1521B}"/>
                </a:ext>
              </a:extLst>
            </p:cNvPr>
            <p:cNvSpPr/>
            <p:nvPr/>
          </p:nvSpPr>
          <p:spPr>
            <a:xfrm>
              <a:off x="700032" y="4356527"/>
              <a:ext cx="24624000" cy="1332000"/>
            </a:xfrm>
            <a:prstGeom prst="roundRect">
              <a:avLst/>
            </a:prstGeom>
            <a:gradFill flip="none" rotWithShape="1">
              <a:gsLst>
                <a:gs pos="0">
                  <a:srgbClr val="01728D"/>
                </a:gs>
                <a:gs pos="100000">
                  <a:srgbClr val="38C8E8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1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34A4E2-19CF-DF9B-844C-6CDAD9E1D59D}"/>
                </a:ext>
              </a:extLst>
            </p:cNvPr>
            <p:cNvSpPr txBox="1"/>
            <p:nvPr/>
          </p:nvSpPr>
          <p:spPr>
            <a:xfrm>
              <a:off x="6111124" y="4422362"/>
              <a:ext cx="13170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7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Contact details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8F7C97-BEE4-CE3A-8E0A-3C73E6F0364F}"/>
              </a:ext>
            </a:extLst>
          </p:cNvPr>
          <p:cNvGrpSpPr/>
          <p:nvPr/>
        </p:nvGrpSpPr>
        <p:grpSpPr>
          <a:xfrm>
            <a:off x="948920" y="26331154"/>
            <a:ext cx="49888905" cy="2563842"/>
            <a:chOff x="948920" y="26331154"/>
            <a:chExt cx="49888905" cy="256384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89A2204-8579-672D-5160-B04F538D6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5670" y="26902867"/>
              <a:ext cx="1358184" cy="17156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8CAD8B-532F-C7FF-04F0-1CBBDDC16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91315" y="26586317"/>
              <a:ext cx="2093926" cy="204831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00640D9-A676-FBBB-FAF8-977E7DAC0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1733" y="27022031"/>
              <a:ext cx="2752476" cy="159643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5A18321-83B9-CCFB-907A-379F7B24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4185" y="27559293"/>
              <a:ext cx="1236856" cy="124430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DA20D73-9F0F-7B72-F4E1-AF1F56648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2271" y="26885677"/>
              <a:ext cx="4883761" cy="2009319"/>
            </a:xfrm>
            <a:prstGeom prst="rect">
              <a:avLst/>
            </a:prstGeom>
          </p:spPr>
        </p:pic>
        <p:pic>
          <p:nvPicPr>
            <p:cNvPr id="50" name="Image 1" descr="Une image contenant Graphique, Police, graphisme, logo&#10;&#10;Description générée automatiquement">
              <a:extLst>
                <a:ext uri="{FF2B5EF4-FFF2-40B4-BE49-F238E27FC236}">
                  <a16:creationId xmlns:a16="http://schemas.microsoft.com/office/drawing/2014/main" id="{388D1494-45F7-C5DF-07B3-2AF68B21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20" y="26331154"/>
              <a:ext cx="6192789" cy="2094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DF7322A-E03E-20A4-5D06-79DCE2CC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2825" y="27048724"/>
              <a:ext cx="5715000" cy="1543050"/>
            </a:xfrm>
            <a:prstGeom prst="rect">
              <a:avLst/>
            </a:prstGeom>
          </p:spPr>
        </p:pic>
      </p:grpSp>
      <p:sp>
        <p:nvSpPr>
          <p:cNvPr id="6" name="ZoneTexte 60">
            <a:extLst>
              <a:ext uri="{FF2B5EF4-FFF2-40B4-BE49-F238E27FC236}">
                <a16:creationId xmlns:a16="http://schemas.microsoft.com/office/drawing/2014/main" id="{68E2CDB6-EE79-ECBD-9B36-27339001D904}"/>
              </a:ext>
            </a:extLst>
          </p:cNvPr>
          <p:cNvSpPr txBox="1"/>
          <p:nvPr/>
        </p:nvSpPr>
        <p:spPr>
          <a:xfrm>
            <a:off x="7923170" y="26503926"/>
            <a:ext cx="2347200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First International Conference on 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Sustainable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 Energy 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Systems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 (</a:t>
            </a:r>
            <a:r>
              <a:rPr lang="fr-FR" sz="7200" b="1" dirty="0" err="1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ICoSES</a:t>
            </a:r>
            <a:r>
              <a:rPr lang="fr-FR" sz="7200" b="1" dirty="0">
                <a:solidFill>
                  <a:srgbClr val="002060"/>
                </a:solidFill>
                <a:latin typeface="Carbonium-Bold" pitchFamily="2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fr-FR" sz="6600" b="1" dirty="0">
                <a:gradFill flip="none" rotWithShape="1">
                  <a:gsLst>
                    <a:gs pos="0">
                      <a:srgbClr val="53BE96"/>
                    </a:gs>
                    <a:gs pos="100000">
                      <a:srgbClr val="9DCD6C"/>
                    </a:gs>
                  </a:gsLst>
                  <a:lin ang="18900000" scaled="1"/>
                  <a:tileRect/>
                </a:gradFill>
                <a:latin typeface="Carbonium-Bold" pitchFamily="2" charset="0"/>
                <a:cs typeface="Calibri" panose="020F0502020204030204" pitchFamily="34" charset="0"/>
              </a:rPr>
              <a:t>24, 25 and 26 April 2025</a:t>
            </a:r>
            <a:endParaRPr lang="fr-FR" sz="7200" b="1" dirty="0">
              <a:gradFill flip="none" rotWithShape="1">
                <a:gsLst>
                  <a:gs pos="0">
                    <a:srgbClr val="53BE96"/>
                  </a:gs>
                  <a:gs pos="100000">
                    <a:srgbClr val="9DCD6C"/>
                  </a:gs>
                </a:gsLst>
                <a:lin ang="18900000" scaled="1"/>
                <a:tileRect/>
              </a:gradFill>
              <a:latin typeface="Carbonium-Bold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0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nash Health">
      <a:dk1>
        <a:sysClr val="windowText" lastClr="000000"/>
      </a:dk1>
      <a:lt1>
        <a:sysClr val="window" lastClr="FFFFFF"/>
      </a:lt1>
      <a:dk2>
        <a:srgbClr val="25215D"/>
      </a:dk2>
      <a:lt2>
        <a:srgbClr val="EFEEED"/>
      </a:lt2>
      <a:accent1>
        <a:srgbClr val="005CA9"/>
      </a:accent1>
      <a:accent2>
        <a:srgbClr val="00A39A"/>
      </a:accent2>
      <a:accent3>
        <a:srgbClr val="25215D"/>
      </a:accent3>
      <a:accent4>
        <a:srgbClr val="FFC000"/>
      </a:accent4>
      <a:accent5>
        <a:srgbClr val="FFFFFF"/>
      </a:accent5>
      <a:accent6>
        <a:srgbClr val="FFFFFF"/>
      </a:accent6>
      <a:hlink>
        <a:srgbClr val="00447E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1892C1072394FAEDD59C5DABA5D2E" ma:contentTypeVersion="19" ma:contentTypeDescription="Create a new document." ma:contentTypeScope="" ma:versionID="c3bf856597a6f272e62802464959c9ae">
  <xsd:schema xmlns:xsd="http://www.w3.org/2001/XMLSchema" xmlns:xs="http://www.w3.org/2001/XMLSchema" xmlns:p="http://schemas.microsoft.com/office/2006/metadata/properties" xmlns:ns2="b46b7a7a-60bd-463b-8784-40e0360947d8" xmlns:ns3="ffd4d2fb-1d99-4c9c-9b59-8928febbbb66" targetNamespace="http://schemas.microsoft.com/office/2006/metadata/properties" ma:root="true" ma:fieldsID="b9d1c54bc5708d77aa170e36336aab11" ns2:_="" ns3:_="">
    <xsd:import namespace="b46b7a7a-60bd-463b-8784-40e0360947d8"/>
    <xsd:import namespace="ffd4d2fb-1d99-4c9c-9b59-8928febbb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b7a7a-60bd-463b-8784-40e036094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8763fd-94b5-4da1-826f-f7dcd53e6d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4d2fb-1d99-4c9c-9b59-8928febbb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9c900-8c54-4308-947d-3bc3a4fbdf7e}" ma:internalName="TaxCatchAll" ma:showField="CatchAllData" ma:web="ffd4d2fb-1d99-4c9c-9b59-8928febbb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6b7a7a-60bd-463b-8784-40e0360947d8">
      <Terms xmlns="http://schemas.microsoft.com/office/infopath/2007/PartnerControls"/>
    </lcf76f155ced4ddcb4097134ff3c332f>
    <Notes xmlns="b46b7a7a-60bd-463b-8784-40e0360947d8" xsi:nil="true"/>
    <TaxCatchAll xmlns="ffd4d2fb-1d99-4c9c-9b59-8928febbbb66" xsi:nil="true"/>
    <SharedWithUsers xmlns="ffd4d2fb-1d99-4c9c-9b59-8928febbbb66">
      <UserInfo>
        <DisplayName/>
        <AccountId xsi:nil="true"/>
        <AccountType/>
      </UserInfo>
    </SharedWithUsers>
    <MediaLengthInSeconds xmlns="b46b7a7a-60bd-463b-8784-40e0360947d8" xsi:nil="true"/>
  </documentManagement>
</p:properties>
</file>

<file path=customXml/itemProps1.xml><?xml version="1.0" encoding="utf-8"?>
<ds:datastoreItem xmlns:ds="http://schemas.openxmlformats.org/officeDocument/2006/customXml" ds:itemID="{D9DEC8D1-D206-44F2-B6F1-0E559B740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b7a7a-60bd-463b-8784-40e0360947d8"/>
    <ds:schemaRef ds:uri="ffd4d2fb-1d99-4c9c-9b59-8928febbb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0422E-2D7C-4C37-B135-B71141D37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834B4-D88C-4218-91F6-E2A769CC28A2}">
  <ds:schemaRefs>
    <ds:schemaRef ds:uri="b46b7a7a-60bd-463b-8784-40e0360947d8"/>
    <ds:schemaRef ds:uri="http://schemas.microsoft.com/office/2006/metadata/properties"/>
    <ds:schemaRef ds:uri="ffd4d2fb-1d99-4c9c-9b59-8928febbbb6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345</Words>
  <Application>Microsoft Office PowerPoint</Application>
  <PresentationFormat>Custom</PresentationFormat>
  <Paragraphs>154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Carbonium-Bold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Kilby</dc:creator>
  <cp:lastModifiedBy>Jihad El Makaoui</cp:lastModifiedBy>
  <cp:revision>87</cp:revision>
  <dcterms:created xsi:type="dcterms:W3CDTF">2024-02-26T05:45:39Z</dcterms:created>
  <dcterms:modified xsi:type="dcterms:W3CDTF">2025-03-23T20:23:33Z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0x0101008B61892C1072394FAEDD59C5DABA5D2E</vt:lpwstr>
  </property>
  <property fmtid="{D5CDD505-2E9C-101B-9397-08002B2CF9AE}" pid="3" name="Order">
    <vt:r8>232900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7dbd7389-f965-4583-bf60-f9060cd03d8f_Enabled">
    <vt:lpwstr>true</vt:lpwstr>
  </property>
  <property fmtid="{D5CDD505-2E9C-101B-9397-08002B2CF9AE}" pid="9" name="MSIP_Label_7dbd7389-f965-4583-bf60-f9060cd03d8f_SetDate">
    <vt:lpwstr>2025-01-03T18:16:05Z</vt:lpwstr>
  </property>
  <property fmtid="{D5CDD505-2E9C-101B-9397-08002B2CF9AE}" pid="10" name="MSIP_Label_7dbd7389-f965-4583-bf60-f9060cd03d8f_Method">
    <vt:lpwstr>Standard</vt:lpwstr>
  </property>
  <property fmtid="{D5CDD505-2E9C-101B-9397-08002B2CF9AE}" pid="11" name="MSIP_Label_7dbd7389-f965-4583-bf60-f9060cd03d8f_Name">
    <vt:lpwstr>Général</vt:lpwstr>
  </property>
  <property fmtid="{D5CDD505-2E9C-101B-9397-08002B2CF9AE}" pid="12" name="MSIP_Label_7dbd7389-f965-4583-bf60-f9060cd03d8f_SiteId">
    <vt:lpwstr>33609305-3642-4eb9-b231-aa2c4d9f154c</vt:lpwstr>
  </property>
  <property fmtid="{D5CDD505-2E9C-101B-9397-08002B2CF9AE}" pid="13" name="MSIP_Label_7dbd7389-f965-4583-bf60-f9060cd03d8f_ActionId">
    <vt:lpwstr>e4a0cb6c-627d-4d33-9e3f-fb795f8966c1</vt:lpwstr>
  </property>
  <property fmtid="{D5CDD505-2E9C-101B-9397-08002B2CF9AE}" pid="14" name="MSIP_Label_7dbd7389-f965-4583-bf60-f9060cd03d8f_ContentBits">
    <vt:lpwstr>0</vt:lpwstr>
  </property>
</Properties>
</file>